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7"/>
  </p:notesMasterIdLst>
  <p:sldIdLst>
    <p:sldId id="256" r:id="rId2"/>
    <p:sldId id="267" r:id="rId3"/>
    <p:sldId id="269" r:id="rId4"/>
    <p:sldId id="270" r:id="rId5"/>
    <p:sldId id="277" r:id="rId6"/>
    <p:sldId id="280" r:id="rId7"/>
    <p:sldId id="281" r:id="rId8"/>
    <p:sldId id="265" r:id="rId9"/>
    <p:sldId id="266" r:id="rId10"/>
    <p:sldId id="261" r:id="rId11"/>
    <p:sldId id="260" r:id="rId12"/>
    <p:sldId id="263" r:id="rId13"/>
    <p:sldId id="282" r:id="rId14"/>
    <p:sldId id="274"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105" d="100"/>
          <a:sy n="105" d="100"/>
        </p:scale>
        <p:origin x="7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4CAFC0-F40D-4926-8570-9A19561EFA23}" type="datetimeFigureOut">
              <a:rPr lang="en-US" smtClean="0"/>
              <a:t>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63653-19A9-4E7B-9F14-D23DC432546F}" type="slidenum">
              <a:rPr lang="en-US" smtClean="0"/>
              <a:t>‹#›</a:t>
            </a:fld>
            <a:endParaRPr lang="en-US"/>
          </a:p>
        </p:txBody>
      </p:sp>
    </p:spTree>
    <p:extLst>
      <p:ext uri="{BB962C8B-B14F-4D97-AF65-F5344CB8AC3E}">
        <p14:creationId xmlns:p14="http://schemas.microsoft.com/office/powerpoint/2010/main" val="479048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Her journey inspired me to complete this project. I realized that unlike my cousin, there are several females who were not as fortunate to beat their cancer due to several factors, such as the severity of the cancer, financial hurdles, or lack of access to adequate care. </a:t>
            </a:r>
            <a:endParaRPr lang="en-US" dirty="0"/>
          </a:p>
        </p:txBody>
      </p:sp>
      <p:sp>
        <p:nvSpPr>
          <p:cNvPr id="4" name="Slide Number Placeholder 3"/>
          <p:cNvSpPr>
            <a:spLocks noGrp="1"/>
          </p:cNvSpPr>
          <p:nvPr>
            <p:ph type="sldNum" sz="quarter" idx="5"/>
          </p:nvPr>
        </p:nvSpPr>
        <p:spPr/>
        <p:txBody>
          <a:bodyPr/>
          <a:lstStyle/>
          <a:p>
            <a:fld id="{60163653-19A9-4E7B-9F14-D23DC432546F}" type="slidenum">
              <a:rPr lang="en-US" smtClean="0"/>
              <a:t>2</a:t>
            </a:fld>
            <a:endParaRPr lang="en-US"/>
          </a:p>
        </p:txBody>
      </p:sp>
    </p:spTree>
    <p:extLst>
      <p:ext uri="{BB962C8B-B14F-4D97-AF65-F5344CB8AC3E}">
        <p14:creationId xmlns:p14="http://schemas.microsoft.com/office/powerpoint/2010/main" val="2675494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our best first line of defense in battling breast caner is through a mammogram. </a:t>
            </a:r>
          </a:p>
        </p:txBody>
      </p:sp>
      <p:sp>
        <p:nvSpPr>
          <p:cNvPr id="4" name="Slide Number Placeholder 3"/>
          <p:cNvSpPr>
            <a:spLocks noGrp="1"/>
          </p:cNvSpPr>
          <p:nvPr>
            <p:ph type="sldNum" sz="quarter" idx="5"/>
          </p:nvPr>
        </p:nvSpPr>
        <p:spPr/>
        <p:txBody>
          <a:bodyPr/>
          <a:lstStyle/>
          <a:p>
            <a:fld id="{60163653-19A9-4E7B-9F14-D23DC432546F}" type="slidenum">
              <a:rPr lang="en-US" smtClean="0"/>
              <a:t>3</a:t>
            </a:fld>
            <a:endParaRPr lang="en-US"/>
          </a:p>
        </p:txBody>
      </p:sp>
    </p:spTree>
    <p:extLst>
      <p:ext uri="{BB962C8B-B14F-4D97-AF65-F5344CB8AC3E}">
        <p14:creationId xmlns:p14="http://schemas.microsoft.com/office/powerpoint/2010/main" val="3731752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192 FDA approved mammogram facilities located in TN within 69 counties.</a:t>
            </a:r>
          </a:p>
        </p:txBody>
      </p:sp>
      <p:sp>
        <p:nvSpPr>
          <p:cNvPr id="4" name="Slide Number Placeholder 3"/>
          <p:cNvSpPr>
            <a:spLocks noGrp="1"/>
          </p:cNvSpPr>
          <p:nvPr>
            <p:ph type="sldNum" sz="quarter" idx="5"/>
          </p:nvPr>
        </p:nvSpPr>
        <p:spPr/>
        <p:txBody>
          <a:bodyPr/>
          <a:lstStyle/>
          <a:p>
            <a:fld id="{60163653-19A9-4E7B-9F14-D23DC432546F}" type="slidenum">
              <a:rPr lang="en-US" smtClean="0"/>
              <a:t>10</a:t>
            </a:fld>
            <a:endParaRPr lang="en-US"/>
          </a:p>
        </p:txBody>
      </p:sp>
    </p:spTree>
    <p:extLst>
      <p:ext uri="{BB962C8B-B14F-4D97-AF65-F5344CB8AC3E}">
        <p14:creationId xmlns:p14="http://schemas.microsoft.com/office/powerpoint/2010/main" val="40499813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the 12 counties that have the highest mortality rate, only 6 counties have fewer than 1 facility, expect for Shelby County.</a:t>
            </a:r>
          </a:p>
        </p:txBody>
      </p:sp>
      <p:sp>
        <p:nvSpPr>
          <p:cNvPr id="4" name="Slide Number Placeholder 3"/>
          <p:cNvSpPr>
            <a:spLocks noGrp="1"/>
          </p:cNvSpPr>
          <p:nvPr>
            <p:ph type="sldNum" sz="quarter" idx="5"/>
          </p:nvPr>
        </p:nvSpPr>
        <p:spPr/>
        <p:txBody>
          <a:bodyPr/>
          <a:lstStyle/>
          <a:p>
            <a:fld id="{60163653-19A9-4E7B-9F14-D23DC432546F}" type="slidenum">
              <a:rPr lang="en-US" smtClean="0"/>
              <a:t>11</a:t>
            </a:fld>
            <a:endParaRPr lang="en-US"/>
          </a:p>
        </p:txBody>
      </p:sp>
    </p:spTree>
    <p:extLst>
      <p:ext uri="{BB962C8B-B14F-4D97-AF65-F5344CB8AC3E}">
        <p14:creationId xmlns:p14="http://schemas.microsoft.com/office/powerpoint/2010/main" val="257943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curiosity, I wanted to look at the financial background of the uninsured population. –What does their financial makeup look like within these counties.   </a:t>
            </a:r>
          </a:p>
        </p:txBody>
      </p:sp>
      <p:sp>
        <p:nvSpPr>
          <p:cNvPr id="4" name="Slide Number Placeholder 3"/>
          <p:cNvSpPr>
            <a:spLocks noGrp="1"/>
          </p:cNvSpPr>
          <p:nvPr>
            <p:ph type="sldNum" sz="quarter" idx="5"/>
          </p:nvPr>
        </p:nvSpPr>
        <p:spPr/>
        <p:txBody>
          <a:bodyPr/>
          <a:lstStyle/>
          <a:p>
            <a:fld id="{60163653-19A9-4E7B-9F14-D23DC432546F}" type="slidenum">
              <a:rPr lang="en-US" smtClean="0"/>
              <a:t>12</a:t>
            </a:fld>
            <a:endParaRPr lang="en-US"/>
          </a:p>
        </p:txBody>
      </p:sp>
    </p:spTree>
    <p:extLst>
      <p:ext uri="{BB962C8B-B14F-4D97-AF65-F5344CB8AC3E}">
        <p14:creationId xmlns:p14="http://schemas.microsoft.com/office/powerpoint/2010/main" val="3292247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looking at the counties with the highest mortality rate - I wanted to see the impact I wanted to see the income levels that are mostly impacted.  </a:t>
            </a:r>
          </a:p>
          <a:p>
            <a:endParaRPr lang="en-US" dirty="0"/>
          </a:p>
        </p:txBody>
      </p:sp>
      <p:sp>
        <p:nvSpPr>
          <p:cNvPr id="4" name="Slide Number Placeholder 3"/>
          <p:cNvSpPr>
            <a:spLocks noGrp="1"/>
          </p:cNvSpPr>
          <p:nvPr>
            <p:ph type="sldNum" sz="quarter" idx="5"/>
          </p:nvPr>
        </p:nvSpPr>
        <p:spPr/>
        <p:txBody>
          <a:bodyPr/>
          <a:lstStyle/>
          <a:p>
            <a:fld id="{60163653-19A9-4E7B-9F14-D23DC432546F}" type="slidenum">
              <a:rPr lang="en-US" smtClean="0"/>
              <a:t>13</a:t>
            </a:fld>
            <a:endParaRPr lang="en-US"/>
          </a:p>
        </p:txBody>
      </p:sp>
    </p:spTree>
    <p:extLst>
      <p:ext uri="{BB962C8B-B14F-4D97-AF65-F5344CB8AC3E}">
        <p14:creationId xmlns:p14="http://schemas.microsoft.com/office/powerpoint/2010/main" val="1028396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provide a face behind my motivation for this project. I hope that my Capstone will continue the talks and push to dive down the breast caner mortality rates within the State.</a:t>
            </a:r>
          </a:p>
          <a:p>
            <a:r>
              <a:rPr lang="en-US" dirty="0"/>
              <a:t>TN has a mortality of 21.6 compared to the National (USA) rate of 19.6.</a:t>
            </a:r>
          </a:p>
        </p:txBody>
      </p:sp>
      <p:sp>
        <p:nvSpPr>
          <p:cNvPr id="4" name="Slide Number Placeholder 3"/>
          <p:cNvSpPr>
            <a:spLocks noGrp="1"/>
          </p:cNvSpPr>
          <p:nvPr>
            <p:ph type="sldNum" sz="quarter" idx="5"/>
          </p:nvPr>
        </p:nvSpPr>
        <p:spPr/>
        <p:txBody>
          <a:bodyPr/>
          <a:lstStyle/>
          <a:p>
            <a:fld id="{60163653-19A9-4E7B-9F14-D23DC432546F}" type="slidenum">
              <a:rPr lang="en-US" smtClean="0"/>
              <a:t>15</a:t>
            </a:fld>
            <a:endParaRPr lang="en-US"/>
          </a:p>
        </p:txBody>
      </p:sp>
    </p:spTree>
    <p:extLst>
      <p:ext uri="{BB962C8B-B14F-4D97-AF65-F5344CB8AC3E}">
        <p14:creationId xmlns:p14="http://schemas.microsoft.com/office/powerpoint/2010/main" val="1769865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52710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11781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78854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7270832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09532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731997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016791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482974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5073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700085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1/5/2023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77464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37472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87808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39206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1/5/2023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44383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7456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1/5/2023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113726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ED1C14C-A143-42F5-B247-D0E800131009}" type="datetimeFigureOut">
              <a:rPr lang="en-US" smtClean="0"/>
              <a:t>1/5/2023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84520876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accessdata.fda.gov/scripts/cdrh/cfdocs/cfMQSA/mqsa.cfm" TargetMode="External"/><Relationship Id="rId2" Type="http://schemas.openxmlformats.org/officeDocument/2006/relationships/image" Target="../media/image3.jpg"/><Relationship Id="rId1" Type="http://schemas.openxmlformats.org/officeDocument/2006/relationships/slideLayout" Target="../slideLayouts/slideLayout4.xml"/><Relationship Id="rId6" Type="http://schemas.openxmlformats.org/officeDocument/2006/relationships/hyperlink" Target="https://data.census.gov/" TargetMode="External"/><Relationship Id="rId5" Type="http://schemas.openxmlformats.org/officeDocument/2006/relationships/hyperlink" Target="https://statecancerprofiles.cancer.gov/"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B2DDAE-F367-C61D-2369-476DFD2ACCD9}"/>
              </a:ext>
            </a:extLst>
          </p:cNvPr>
          <p:cNvPicPr>
            <a:picLocks noChangeAspect="1"/>
          </p:cNvPicPr>
          <p:nvPr/>
        </p:nvPicPr>
        <p:blipFill rotWithShape="1">
          <a:blip r:embed="rId2"/>
          <a:srcRect t="14846" r="-1" b="13227"/>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 name="slide1">
            <a:extLst>
              <a:ext uri="{FF2B5EF4-FFF2-40B4-BE49-F238E27FC236}">
                <a16:creationId xmlns:a16="http://schemas.microsoft.com/office/drawing/2014/main" id="{53A4EB2A-0C64-4733-AB5B-60B3C0A521FD}"/>
              </a:ext>
            </a:extLst>
          </p:cNvPr>
          <p:cNvSpPr>
            <a:spLocks noGrp="1"/>
          </p:cNvSpPr>
          <p:nvPr>
            <p:ph type="ctrTitle"/>
          </p:nvPr>
        </p:nvSpPr>
        <p:spPr>
          <a:xfrm>
            <a:off x="892199" y="5074670"/>
            <a:ext cx="10407602" cy="702136"/>
          </a:xfrm>
        </p:spPr>
        <p:txBody>
          <a:bodyPr>
            <a:normAutofit fontScale="90000"/>
          </a:bodyPr>
          <a:lstStyle/>
          <a:p>
            <a:pPr algn="ctr"/>
            <a:r>
              <a:rPr lang="en-US" sz="4400" dirty="0">
                <a:solidFill>
                  <a:srgbClr val="EBEBEB"/>
                </a:solidFill>
              </a:rPr>
              <a:t>Nashville Software School </a:t>
            </a:r>
            <a:br>
              <a:rPr lang="en-US" sz="4400" dirty="0">
                <a:solidFill>
                  <a:srgbClr val="EBEBEB"/>
                </a:solidFill>
              </a:rPr>
            </a:br>
            <a:r>
              <a:rPr lang="en-US" sz="4400" dirty="0">
                <a:solidFill>
                  <a:srgbClr val="EBEBEB"/>
                </a:solidFill>
              </a:rPr>
              <a:t>“Save the Tatas”</a:t>
            </a:r>
          </a:p>
        </p:txBody>
      </p:sp>
      <p:sp>
        <p:nvSpPr>
          <p:cNvPr id="3" name="slide1">
            <a:extLst>
              <a:ext uri="{FF2B5EF4-FFF2-40B4-BE49-F238E27FC236}">
                <a16:creationId xmlns:a16="http://schemas.microsoft.com/office/drawing/2014/main" id="{B67C0644-7CC4-44D8-8586-2684B3139C9F}"/>
              </a:ext>
            </a:extLst>
          </p:cNvPr>
          <p:cNvSpPr>
            <a:spLocks noGrp="1"/>
          </p:cNvSpPr>
          <p:nvPr>
            <p:ph type="subTitle" idx="1"/>
          </p:nvPr>
        </p:nvSpPr>
        <p:spPr>
          <a:xfrm>
            <a:off x="892199" y="5722372"/>
            <a:ext cx="10407602" cy="550412"/>
          </a:xfrm>
        </p:spPr>
        <p:txBody>
          <a:bodyPr>
            <a:normAutofit fontScale="70000" lnSpcReduction="20000"/>
          </a:bodyPr>
          <a:lstStyle/>
          <a:p>
            <a:pPr algn="ctr"/>
            <a:r>
              <a:rPr lang="en-US" dirty="0">
                <a:solidFill>
                  <a:schemeClr val="tx2">
                    <a:lumMod val="40000"/>
                    <a:lumOff val="60000"/>
                  </a:schemeClr>
                </a:solidFill>
              </a:rPr>
              <a:t>Presented by Adrianne Austin </a:t>
            </a:r>
          </a:p>
          <a:p>
            <a:pPr algn="ctr"/>
            <a:r>
              <a:rPr lang="en-US" dirty="0">
                <a:solidFill>
                  <a:schemeClr val="tx2">
                    <a:lumMod val="40000"/>
                    <a:lumOff val="60000"/>
                  </a:schemeClr>
                </a:solidFill>
              </a:rPr>
              <a:t>Cohort da7 – Capstone </a:t>
            </a:r>
          </a:p>
        </p:txBody>
      </p:sp>
    </p:spTree>
    <p:extLst>
      <p:ext uri="{BB962C8B-B14F-4D97-AF65-F5344CB8AC3E}">
        <p14:creationId xmlns:p14="http://schemas.microsoft.com/office/powerpoint/2010/main" val="9599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Mammogram Facilities">
            <a:extLst>
              <a:ext uri="{FF2B5EF4-FFF2-40B4-BE49-F238E27FC236}">
                <a16:creationId xmlns:a16="http://schemas.microsoft.com/office/drawing/2014/main" id="{AEFD48DF-115E-4409-B2DF-1421211D59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2"/>
            <a:ext cx="12192000" cy="6856475"/>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Death Rate &amp;amp; Mammograms">
            <a:extLst>
              <a:ext uri="{FF2B5EF4-FFF2-40B4-BE49-F238E27FC236}">
                <a16:creationId xmlns:a16="http://schemas.microsoft.com/office/drawing/2014/main" id="{3A6E486E-5956-44B7-911D-68F73026A1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19925"/>
            <a:ext cx="12192000" cy="6018150"/>
          </a:xfrm>
          <a:prstGeom prst="rect">
            <a:avLst/>
          </a:prstGeom>
        </p:spPr>
      </p:pic>
    </p:spTree>
    <p:extLst>
      <p:ext uri="{BB962C8B-B14F-4D97-AF65-F5344CB8AC3E}">
        <p14:creationId xmlns:p14="http://schemas.microsoft.com/office/powerpoint/2010/main" val="31280999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Unisured">
            <a:extLst>
              <a:ext uri="{FF2B5EF4-FFF2-40B4-BE49-F238E27FC236}">
                <a16:creationId xmlns:a16="http://schemas.microsoft.com/office/drawing/2014/main" id="{252CD7C7-D5B4-40F6-9286-561E544AE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466"/>
            <a:ext cx="12192000" cy="6799066"/>
          </a:xfrm>
          <a:prstGeom prst="rect">
            <a:avLst/>
          </a:prstGeom>
        </p:spPr>
      </p:pic>
    </p:spTree>
    <p:extLst>
      <p:ext uri="{BB962C8B-B14F-4D97-AF65-F5344CB8AC3E}">
        <p14:creationId xmlns:p14="http://schemas.microsoft.com/office/powerpoint/2010/main" val="1372833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eath Rate &amp;amp; Income">
            <a:extLst>
              <a:ext uri="{FF2B5EF4-FFF2-40B4-BE49-F238E27FC236}">
                <a16:creationId xmlns:a16="http://schemas.microsoft.com/office/drawing/2014/main" id="{0FB7F139-EDD8-4A3D-9AA3-B0A865E167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2947"/>
            <a:ext cx="12192000" cy="6172105"/>
          </a:xfrm>
          <a:prstGeom prst="rect">
            <a:avLst/>
          </a:prstGeom>
        </p:spPr>
      </p:pic>
    </p:spTree>
    <p:extLst>
      <p:ext uri="{BB962C8B-B14F-4D97-AF65-F5344CB8AC3E}">
        <p14:creationId xmlns:p14="http://schemas.microsoft.com/office/powerpoint/2010/main" val="23351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B7DB1-3451-A184-4E1C-42F8B7F87ED4}"/>
              </a:ext>
            </a:extLst>
          </p:cNvPr>
          <p:cNvSpPr>
            <a:spLocks noGrp="1"/>
          </p:cNvSpPr>
          <p:nvPr>
            <p:ph type="title"/>
          </p:nvPr>
        </p:nvSpPr>
        <p:spPr/>
        <p:txBody>
          <a:bodyPr/>
          <a:lstStyle/>
          <a:p>
            <a:r>
              <a:rPr lang="en-US" dirty="0"/>
              <a:t>Analysis and Conclusion </a:t>
            </a:r>
          </a:p>
        </p:txBody>
      </p:sp>
      <p:sp>
        <p:nvSpPr>
          <p:cNvPr id="3" name="Content Placeholder 2">
            <a:extLst>
              <a:ext uri="{FF2B5EF4-FFF2-40B4-BE49-F238E27FC236}">
                <a16:creationId xmlns:a16="http://schemas.microsoft.com/office/drawing/2014/main" id="{CFE88360-C4BF-EBD9-32FB-305F26DA0AF9}"/>
              </a:ext>
            </a:extLst>
          </p:cNvPr>
          <p:cNvSpPr>
            <a:spLocks noGrp="1"/>
          </p:cNvSpPr>
          <p:nvPr>
            <p:ph idx="1"/>
          </p:nvPr>
        </p:nvSpPr>
        <p:spPr>
          <a:xfrm>
            <a:off x="639098" y="2603499"/>
            <a:ext cx="10736826" cy="3669481"/>
          </a:xfrm>
        </p:spPr>
        <p:txBody>
          <a:bodyPr/>
          <a:lstStyle/>
          <a:p>
            <a:r>
              <a:rPr lang="en-US" dirty="0"/>
              <a:t>First Question: Is there a correlation between the counties that have a higher death rate with the number of available mammograph facilities? If so, what is the correlation?</a:t>
            </a:r>
          </a:p>
          <a:p>
            <a:pPr lvl="1"/>
            <a:r>
              <a:rPr lang="en-US" dirty="0"/>
              <a:t>Yes, the counties that have a higher death rate have 1 or fewer than 2 mammograph facilities, except for Shelby County.</a:t>
            </a:r>
          </a:p>
          <a:p>
            <a:endParaRPr lang="en-US" dirty="0"/>
          </a:p>
          <a:p>
            <a:pPr marL="342900" lvl="1" indent="-342900"/>
            <a:r>
              <a:rPr lang="en-US" sz="1800" dirty="0"/>
              <a:t>Second Question: Is there another factor, such as insurance that in play contributes to higher mortality rates within these counties?</a:t>
            </a:r>
          </a:p>
          <a:p>
            <a:pPr lvl="2"/>
            <a:r>
              <a:rPr lang="en-US" dirty="0"/>
              <a:t>Yes. According the Census Bureau – between 2016-2020 about 4,052,700 people were uninsured or didn’t have insurance coverage within Shelby County and out of that number about 264,365 were uninsured females. </a:t>
            </a:r>
          </a:p>
        </p:txBody>
      </p:sp>
    </p:spTree>
    <p:extLst>
      <p:ext uri="{BB962C8B-B14F-4D97-AF65-F5344CB8AC3E}">
        <p14:creationId xmlns:p14="http://schemas.microsoft.com/office/powerpoint/2010/main" val="2995869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4E9EF0A-3E35-3EED-B222-BDD578DFABE5}"/>
              </a:ext>
            </a:extLst>
          </p:cNvPr>
          <p:cNvPicPr>
            <a:picLocks noChangeAspect="1"/>
          </p:cNvPicPr>
          <p:nvPr/>
        </p:nvPicPr>
        <p:blipFill rotWithShape="1">
          <a:blip r:embed="rId3"/>
          <a:srcRect l="564" r="1" b="1"/>
          <a:stretch/>
        </p:blipFill>
        <p:spPr>
          <a:xfrm>
            <a:off x="4276179" y="477446"/>
            <a:ext cx="3639642" cy="4195163"/>
          </a:xfrm>
          <a:prstGeom prst="rect">
            <a:avLst/>
          </a:prstGeom>
        </p:spPr>
      </p:pic>
      <p:sp>
        <p:nvSpPr>
          <p:cNvPr id="2" name="Title 1">
            <a:extLst>
              <a:ext uri="{FF2B5EF4-FFF2-40B4-BE49-F238E27FC236}">
                <a16:creationId xmlns:a16="http://schemas.microsoft.com/office/drawing/2014/main" id="{344B63C8-6861-BF72-7F2F-9FFE0D723D72}"/>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dirty="0">
                <a:solidFill>
                  <a:schemeClr val="accent6"/>
                </a:solidFill>
              </a:rPr>
              <a:t>My 2nd Cousin - Deborah</a:t>
            </a:r>
          </a:p>
        </p:txBody>
      </p:sp>
      <p:pic>
        <p:nvPicPr>
          <p:cNvPr id="8" name="Content Placeholder 7" descr="A group of women posing for a photo&#10;&#10;Description automatically generated">
            <a:extLst>
              <a:ext uri="{FF2B5EF4-FFF2-40B4-BE49-F238E27FC236}">
                <a16:creationId xmlns:a16="http://schemas.microsoft.com/office/drawing/2014/main" id="{79B27894-862C-9E44-1FC6-D3FE572FDB41}"/>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20012" r="13440" b="-3"/>
          <a:stretch/>
        </p:blipFill>
        <p:spPr>
          <a:xfrm>
            <a:off x="467934" y="477448"/>
            <a:ext cx="3749040" cy="4267573"/>
          </a:xfrm>
          <a:prstGeom prst="rect">
            <a:avLst/>
          </a:prstGeom>
        </p:spPr>
      </p:pic>
      <p:pic>
        <p:nvPicPr>
          <p:cNvPr id="10" name="Content Placeholder 9" descr="A group of people posing for a photo on a boat&#10;&#10;Description automatically generated with medium confidence">
            <a:extLst>
              <a:ext uri="{FF2B5EF4-FFF2-40B4-BE49-F238E27FC236}">
                <a16:creationId xmlns:a16="http://schemas.microsoft.com/office/drawing/2014/main" id="{ED8ECC74-8095-84A1-D340-02F959DAC3E0}"/>
              </a:ext>
            </a:extLst>
          </p:cNvPr>
          <p:cNvPicPr>
            <a:picLocks noGrp="1" noChangeAspect="1"/>
          </p:cNvPicPr>
          <p:nvPr>
            <p:ph sz="quarter" idx="4"/>
          </p:nvPr>
        </p:nvPicPr>
        <p:blipFill rotWithShape="1">
          <a:blip r:embed="rId5">
            <a:extLst>
              <a:ext uri="{28A0092B-C50C-407E-A947-70E740481C1C}">
                <a14:useLocalDpi xmlns:a14="http://schemas.microsoft.com/office/drawing/2010/main" val="0"/>
              </a:ext>
            </a:extLst>
          </a:blip>
          <a:srcRect l="14436" r="41436" b="1"/>
          <a:stretch/>
        </p:blipFill>
        <p:spPr>
          <a:xfrm>
            <a:off x="7975026" y="477446"/>
            <a:ext cx="3739890" cy="4195163"/>
          </a:xfrm>
          <a:prstGeom prst="rect">
            <a:avLst/>
          </a:prstGeom>
        </p:spPr>
      </p:pic>
    </p:spTree>
    <p:extLst>
      <p:ext uri="{BB962C8B-B14F-4D97-AF65-F5344CB8AC3E}">
        <p14:creationId xmlns:p14="http://schemas.microsoft.com/office/powerpoint/2010/main" val="254363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EED4F4F7-C974-D7AD-626D-A49FB8B979C0}"/>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Inspiration for the project</a:t>
            </a:r>
          </a:p>
        </p:txBody>
      </p:sp>
      <p:sp>
        <p:nvSpPr>
          <p:cNvPr id="3" name="Content Placeholder 2">
            <a:extLst>
              <a:ext uri="{FF2B5EF4-FFF2-40B4-BE49-F238E27FC236}">
                <a16:creationId xmlns:a16="http://schemas.microsoft.com/office/drawing/2014/main" id="{BF5EA9B6-31F8-0413-3BAC-DA9201489653}"/>
              </a:ext>
            </a:extLst>
          </p:cNvPr>
          <p:cNvSpPr>
            <a:spLocks noGrp="1"/>
          </p:cNvSpPr>
          <p:nvPr>
            <p:ph idx="1"/>
          </p:nvPr>
        </p:nvSpPr>
        <p:spPr>
          <a:xfrm>
            <a:off x="5290077" y="437513"/>
            <a:ext cx="5502614" cy="5954325"/>
          </a:xfrm>
        </p:spPr>
        <p:txBody>
          <a:bodyPr anchor="ctr">
            <a:normAutofit/>
          </a:bodyPr>
          <a:lstStyle/>
          <a:p>
            <a:r>
              <a:rPr lang="en-US" sz="2000" dirty="0"/>
              <a:t>My passion in helping others has led me to pursue a data analytics career within the healthcare industry. </a:t>
            </a:r>
          </a:p>
          <a:p>
            <a:r>
              <a:rPr lang="en-US" sz="2000" dirty="0"/>
              <a:t>Breast Cancer is in my family. We are fortunate that my cousin was able to have access to the medical treatment for her cancer, which now in now in remission. </a:t>
            </a:r>
          </a:p>
          <a:p>
            <a:r>
              <a:rPr lang="en-US" sz="2000" dirty="0"/>
              <a:t>My primary goal for my capstone is to continue to bring awareness in highlighting the importance of combating the disparities of breast cancer deaths amongst our female population. </a:t>
            </a:r>
          </a:p>
          <a:p>
            <a:endParaRPr lang="en-US" sz="2000" dirty="0"/>
          </a:p>
        </p:txBody>
      </p:sp>
    </p:spTree>
    <p:extLst>
      <p:ext uri="{BB962C8B-B14F-4D97-AF65-F5344CB8AC3E}">
        <p14:creationId xmlns:p14="http://schemas.microsoft.com/office/powerpoint/2010/main" val="68244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4EEE3-C7F6-153A-6772-FCA40389B1B3}"/>
              </a:ext>
            </a:extLst>
          </p:cNvPr>
          <p:cNvSpPr>
            <a:spLocks noGrp="1"/>
          </p:cNvSpPr>
          <p:nvPr>
            <p:ph type="title"/>
          </p:nvPr>
        </p:nvSpPr>
        <p:spPr/>
        <p:txBody>
          <a:bodyPr/>
          <a:lstStyle/>
          <a:p>
            <a:r>
              <a:rPr lang="en-US"/>
              <a:t>Introduction: Breast Cancer Facts</a:t>
            </a:r>
            <a:endParaRPr lang="en-US" dirty="0"/>
          </a:p>
        </p:txBody>
      </p:sp>
      <p:sp>
        <p:nvSpPr>
          <p:cNvPr id="3" name="Content Placeholder 2">
            <a:extLst>
              <a:ext uri="{FF2B5EF4-FFF2-40B4-BE49-F238E27FC236}">
                <a16:creationId xmlns:a16="http://schemas.microsoft.com/office/drawing/2014/main" id="{B70C8D0A-E2E0-6856-4D9F-C29CF9009CD4}"/>
              </a:ext>
            </a:extLst>
          </p:cNvPr>
          <p:cNvSpPr>
            <a:spLocks noGrp="1"/>
          </p:cNvSpPr>
          <p:nvPr>
            <p:ph idx="1"/>
          </p:nvPr>
        </p:nvSpPr>
        <p:spPr>
          <a:xfrm>
            <a:off x="1154954" y="2389517"/>
            <a:ext cx="10119598" cy="4102723"/>
          </a:xfrm>
        </p:spPr>
        <p:txBody>
          <a:bodyPr>
            <a:normAutofit/>
          </a:bodyPr>
          <a:lstStyle/>
          <a:p>
            <a:r>
              <a:rPr lang="en-US" dirty="0"/>
              <a:t>According to the American Cancer Society(ACS):</a:t>
            </a:r>
          </a:p>
          <a:p>
            <a:pPr lvl="1"/>
            <a:r>
              <a:rPr lang="en-US" dirty="0"/>
              <a:t>For 2020 stats, ACS estimate about 287,850 women will be diagnosed with new cases of invasive breast cancer and approx. 43,250 women will die from breast cancer.</a:t>
            </a:r>
          </a:p>
          <a:p>
            <a:endParaRPr lang="en-US" dirty="0"/>
          </a:p>
          <a:p>
            <a:r>
              <a:rPr lang="en-US" dirty="0"/>
              <a:t>Chances of a woman getting breast cancer is about 13%.</a:t>
            </a:r>
          </a:p>
          <a:p>
            <a:endParaRPr lang="en-US" dirty="0"/>
          </a:p>
          <a:p>
            <a:r>
              <a:rPr lang="en-US" dirty="0"/>
              <a:t>Currently, the best way to find breast cancer for most women is through a mammogram.</a:t>
            </a:r>
          </a:p>
          <a:p>
            <a:r>
              <a:rPr lang="en-US" dirty="0"/>
              <a:t>The ACS recommends women aged 40 to 44 should get mammogram screenings at least one a year and annual screenings for women aged 45 to 49.</a:t>
            </a:r>
          </a:p>
          <a:p>
            <a:pPr lvl="1"/>
            <a:endParaRPr lang="en-US" dirty="0"/>
          </a:p>
        </p:txBody>
      </p:sp>
    </p:spTree>
    <p:extLst>
      <p:ext uri="{BB962C8B-B14F-4D97-AF65-F5344CB8AC3E}">
        <p14:creationId xmlns:p14="http://schemas.microsoft.com/office/powerpoint/2010/main" val="3806439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7ADC-4FC5-EB60-42B4-3A0800D93BEC}"/>
              </a:ext>
            </a:extLst>
          </p:cNvPr>
          <p:cNvSpPr>
            <a:spLocks noGrp="1"/>
          </p:cNvSpPr>
          <p:nvPr>
            <p:ph type="title"/>
          </p:nvPr>
        </p:nvSpPr>
        <p:spPr/>
        <p:txBody>
          <a:bodyPr/>
          <a:lstStyle/>
          <a:p>
            <a:r>
              <a:rPr lang="en-US" dirty="0"/>
              <a:t>Capstone Project</a:t>
            </a:r>
          </a:p>
        </p:txBody>
      </p:sp>
      <p:sp>
        <p:nvSpPr>
          <p:cNvPr id="3" name="Content Placeholder 2">
            <a:extLst>
              <a:ext uri="{FF2B5EF4-FFF2-40B4-BE49-F238E27FC236}">
                <a16:creationId xmlns:a16="http://schemas.microsoft.com/office/drawing/2014/main" id="{D7748224-6259-9693-2E6F-B90EDB52478E}"/>
              </a:ext>
            </a:extLst>
          </p:cNvPr>
          <p:cNvSpPr>
            <a:spLocks noGrp="1"/>
          </p:cNvSpPr>
          <p:nvPr>
            <p:ph idx="1"/>
          </p:nvPr>
        </p:nvSpPr>
        <p:spPr>
          <a:xfrm>
            <a:off x="1005840" y="2467154"/>
            <a:ext cx="10369296" cy="3714190"/>
          </a:xfrm>
        </p:spPr>
        <p:txBody>
          <a:bodyPr>
            <a:normAutofit/>
          </a:bodyPr>
          <a:lstStyle/>
          <a:p>
            <a:pPr>
              <a:lnSpc>
                <a:spcPct val="90000"/>
              </a:lnSpc>
            </a:pPr>
            <a:r>
              <a:rPr lang="en-US" dirty="0"/>
              <a:t>For this project, I want to examine the mortality rates of women in the state to see if there is a correlation between the high death rates, the number of available mammograph facilities and insurance.  </a:t>
            </a:r>
          </a:p>
          <a:p>
            <a:pPr>
              <a:lnSpc>
                <a:spcPct val="90000"/>
              </a:lnSpc>
            </a:pPr>
            <a:r>
              <a:rPr lang="en-US" dirty="0"/>
              <a:t>For counties that have a higher death rate, how many mammograph facilities are available? </a:t>
            </a:r>
          </a:p>
          <a:p>
            <a:pPr lvl="1">
              <a:lnSpc>
                <a:spcPct val="90000"/>
              </a:lnSpc>
            </a:pPr>
            <a:r>
              <a:rPr lang="en-US" dirty="0">
                <a:solidFill>
                  <a:schemeClr val="accent1">
                    <a:lumMod val="60000"/>
                    <a:lumOff val="40000"/>
                  </a:schemeClr>
                </a:solidFill>
              </a:rPr>
              <a:t>Correlation between number of facilities available per county and the mortality rate. </a:t>
            </a:r>
          </a:p>
          <a:p>
            <a:pPr>
              <a:lnSpc>
                <a:spcPct val="90000"/>
              </a:lnSpc>
            </a:pPr>
            <a:r>
              <a:rPr lang="en-US" dirty="0"/>
              <a:t>For the counties that have a higher death rate, how many of the females within those counties have insurance coverage? </a:t>
            </a:r>
          </a:p>
          <a:p>
            <a:pPr lvl="1">
              <a:lnSpc>
                <a:spcPct val="90000"/>
              </a:lnSpc>
            </a:pPr>
            <a:r>
              <a:rPr lang="en-US" dirty="0">
                <a:solidFill>
                  <a:schemeClr val="accent1">
                    <a:lumMod val="60000"/>
                    <a:lumOff val="40000"/>
                  </a:schemeClr>
                </a:solidFill>
              </a:rPr>
              <a:t>Correlation between access to insurance coverage and the mortality rate. </a:t>
            </a:r>
          </a:p>
          <a:p>
            <a:pPr>
              <a:lnSpc>
                <a:spcPct val="90000"/>
              </a:lnSpc>
            </a:pPr>
            <a:r>
              <a:rPr lang="en-US" dirty="0"/>
              <a:t>My goal again of my capstone project is to highlight the importance of reducing breast cancer deaths amongst our female population. </a:t>
            </a:r>
          </a:p>
          <a:p>
            <a:pPr marL="0" indent="0">
              <a:lnSpc>
                <a:spcPct val="90000"/>
              </a:lnSpc>
              <a:buNone/>
            </a:pPr>
            <a:endParaRPr lang="en-US" sz="1700" dirty="0"/>
          </a:p>
        </p:txBody>
      </p:sp>
    </p:spTree>
    <p:extLst>
      <p:ext uri="{BB962C8B-B14F-4D97-AF65-F5344CB8AC3E}">
        <p14:creationId xmlns:p14="http://schemas.microsoft.com/office/powerpoint/2010/main" val="2616858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0557-500E-EACC-F308-779F1C3208EF}"/>
              </a:ext>
            </a:extLst>
          </p:cNvPr>
          <p:cNvSpPr>
            <a:spLocks noGrp="1"/>
          </p:cNvSpPr>
          <p:nvPr>
            <p:ph type="title"/>
          </p:nvPr>
        </p:nvSpPr>
        <p:spPr/>
        <p:txBody>
          <a:bodyPr/>
          <a:lstStyle/>
          <a:p>
            <a:r>
              <a:rPr lang="en-US" dirty="0"/>
              <a:t>Dataset &amp; Analysis Tools </a:t>
            </a:r>
          </a:p>
        </p:txBody>
      </p:sp>
      <p:pic>
        <p:nvPicPr>
          <p:cNvPr id="8" name="Content Placeholder 7" descr="Icon&#10;&#10;Description automatically generated">
            <a:extLst>
              <a:ext uri="{FF2B5EF4-FFF2-40B4-BE49-F238E27FC236}">
                <a16:creationId xmlns:a16="http://schemas.microsoft.com/office/drawing/2014/main" id="{544C5A2C-2946-0790-5B2C-CFF83022CB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282362" y="2275206"/>
            <a:ext cx="1771650" cy="1771650"/>
          </a:xfrm>
        </p:spPr>
      </p:pic>
      <p:pic>
        <p:nvPicPr>
          <p:cNvPr id="6" name="Content Placeholder 5" descr="Icon&#10;&#10;Description automatically generated">
            <a:extLst>
              <a:ext uri="{FF2B5EF4-FFF2-40B4-BE49-F238E27FC236}">
                <a16:creationId xmlns:a16="http://schemas.microsoft.com/office/drawing/2014/main" id="{FA142CA2-9C44-37FD-AD9A-28412EBDF21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673078" y="4112682"/>
            <a:ext cx="1800225" cy="1771650"/>
          </a:xfrm>
        </p:spPr>
      </p:pic>
      <p:pic>
        <p:nvPicPr>
          <p:cNvPr id="10" name="Picture 9" descr="Chart, scatter chart&#10;&#10;Description automatically generated">
            <a:extLst>
              <a:ext uri="{FF2B5EF4-FFF2-40B4-BE49-F238E27FC236}">
                <a16:creationId xmlns:a16="http://schemas.microsoft.com/office/drawing/2014/main" id="{8414C6C6-BB80-5E2D-AA26-CCA66902D6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73078" y="2172877"/>
            <a:ext cx="2053867" cy="1173638"/>
          </a:xfrm>
          <a:prstGeom prst="rect">
            <a:avLst/>
          </a:prstGeom>
        </p:spPr>
      </p:pic>
      <p:sp>
        <p:nvSpPr>
          <p:cNvPr id="11" name="TextBox 10">
            <a:extLst>
              <a:ext uri="{FF2B5EF4-FFF2-40B4-BE49-F238E27FC236}">
                <a16:creationId xmlns:a16="http://schemas.microsoft.com/office/drawing/2014/main" id="{E11456F2-64CC-B4D2-B77E-DC2AD0FEAA27}"/>
              </a:ext>
            </a:extLst>
          </p:cNvPr>
          <p:cNvSpPr txBox="1"/>
          <p:nvPr/>
        </p:nvSpPr>
        <p:spPr>
          <a:xfrm>
            <a:off x="7588577" y="4046856"/>
            <a:ext cx="1593130" cy="369332"/>
          </a:xfrm>
          <a:prstGeom prst="rect">
            <a:avLst/>
          </a:prstGeom>
          <a:noFill/>
        </p:spPr>
        <p:txBody>
          <a:bodyPr wrap="square" rtlCol="0">
            <a:spAutoFit/>
          </a:bodyPr>
          <a:lstStyle/>
          <a:p>
            <a:r>
              <a:rPr lang="en-US" dirty="0"/>
              <a:t>   Python</a:t>
            </a:r>
          </a:p>
        </p:txBody>
      </p:sp>
      <p:sp>
        <p:nvSpPr>
          <p:cNvPr id="12" name="TextBox 11">
            <a:extLst>
              <a:ext uri="{FF2B5EF4-FFF2-40B4-BE49-F238E27FC236}">
                <a16:creationId xmlns:a16="http://schemas.microsoft.com/office/drawing/2014/main" id="{89592916-40FD-E815-9137-EDD80DE0B287}"/>
              </a:ext>
            </a:extLst>
          </p:cNvPr>
          <p:cNvSpPr txBox="1"/>
          <p:nvPr/>
        </p:nvSpPr>
        <p:spPr>
          <a:xfrm>
            <a:off x="9934140" y="5884332"/>
            <a:ext cx="1531996" cy="369332"/>
          </a:xfrm>
          <a:prstGeom prst="rect">
            <a:avLst/>
          </a:prstGeom>
          <a:noFill/>
        </p:spPr>
        <p:txBody>
          <a:bodyPr wrap="square" rtlCol="0">
            <a:spAutoFit/>
          </a:bodyPr>
          <a:lstStyle/>
          <a:p>
            <a:r>
              <a:rPr lang="en-US" dirty="0"/>
              <a:t>       Excel</a:t>
            </a:r>
          </a:p>
        </p:txBody>
      </p:sp>
      <p:sp>
        <p:nvSpPr>
          <p:cNvPr id="33" name="TextBox 32">
            <a:extLst>
              <a:ext uri="{FF2B5EF4-FFF2-40B4-BE49-F238E27FC236}">
                <a16:creationId xmlns:a16="http://schemas.microsoft.com/office/drawing/2014/main" id="{0CA7CCE5-6D7C-6264-6A5B-D43FD303428A}"/>
              </a:ext>
            </a:extLst>
          </p:cNvPr>
          <p:cNvSpPr txBox="1"/>
          <p:nvPr/>
        </p:nvSpPr>
        <p:spPr>
          <a:xfrm>
            <a:off x="390083" y="2375554"/>
            <a:ext cx="6714290" cy="4473019"/>
          </a:xfrm>
          <a:prstGeom prst="rect">
            <a:avLst/>
          </a:prstGeom>
          <a:noFill/>
        </p:spPr>
        <p:txBody>
          <a:bodyPr wrap="square">
            <a:spAutoFit/>
          </a:bodyPr>
          <a:lstStyle/>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Death Rates by County - </a:t>
            </a:r>
            <a:r>
              <a:rPr kumimoji="0" lang="en-US" sz="18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State Cancer Profile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The stats are </a:t>
            </a:r>
            <a:r>
              <a:rPr kumimoji="0" lang="en-US" sz="1600" b="0" i="0" u="none" strike="noStrike" kern="1200" cap="none" spc="0" normalizeH="0" baseline="0" noProof="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produced from </a:t>
            </a:r>
            <a:r>
              <a:rPr kumimoji="0" lang="en-US" sz="1600" b="0" i="0" u="none" strike="noStrike" kern="1200" cap="none" spc="0" normalizeH="0" baseline="0" noProof="0" dirty="0">
                <a:ln>
                  <a:noFill/>
                </a:ln>
                <a:solidFill>
                  <a:prstClr val="black">
                    <a:lumMod val="75000"/>
                    <a:lumOff val="2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a </a:t>
            </a: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collaboration between the National Cancer Institute and Centers for Disease Control and Prevention.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srgbClr val="444444"/>
                </a:solidFill>
                <a:effectLst/>
                <a:uLnTx/>
                <a:uFillTx/>
                <a:latin typeface="Lato" panose="020F0502020204030203" pitchFamily="34" charset="0"/>
                <a:ea typeface="+mn-ea"/>
                <a:cs typeface="+mn-cs"/>
              </a:rPr>
              <a:t>Death rates by County during 2016-2020 timeframe.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5"/>
              </a:rPr>
              <a:t>https://statecancerprofiles.cancer.gov/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Insurance Coverage &amp; Income</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US Census Bureau – American Community Survey 5-Year Estimate 2016 – 2020 </a:t>
            </a:r>
          </a:p>
          <a:p>
            <a:pPr marL="742950" marR="0" lvl="1" indent="-28575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6"/>
              </a:rPr>
              <a:t>https://data.census.gov/</a:t>
            </a:r>
            <a:r>
              <a:rPr kumimoji="0" lang="en-US" sz="16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FDA Mammograph Facilities </a:t>
            </a:r>
          </a:p>
          <a:p>
            <a:pPr marL="342900" marR="0" lvl="0" indent="-342900" algn="l" defTabSz="457200" rtl="0" eaLnBrk="1" fontAlgn="auto" latinLnBrk="0" hangingPunct="1">
              <a:lnSpc>
                <a:spcPct val="100000"/>
              </a:lnSpc>
              <a:spcBef>
                <a:spcPts val="1000"/>
              </a:spcBef>
              <a:spcAft>
                <a:spcPts val="0"/>
              </a:spcAft>
              <a:buClr>
                <a:srgbClr val="B31166"/>
              </a:buClr>
              <a:buSzPct val="80000"/>
              <a:buFont typeface="Wingdings 3" charset="2"/>
              <a:buChar char=""/>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hlinkClick r:id="rId7"/>
              </a:rPr>
              <a:t>https://www.accessdata.fda.gov/scripts/cdrh/cfdocs/cfMQSA/mqsa.cfm</a:t>
            </a:r>
            <a:r>
              <a:rPr kumimoji="0" lang="en-US" sz="1800" b="0" i="0" u="none" strike="noStrike" kern="1200" cap="none" spc="0" normalizeH="0" baseline="0" noProof="0" dirty="0">
                <a:ln>
                  <a:noFill/>
                </a:ln>
                <a:solidFill>
                  <a:prstClr val="black">
                    <a:lumMod val="75000"/>
                    <a:lumOff val="25000"/>
                  </a:prstClr>
                </a:solidFill>
                <a:effectLst/>
                <a:uLnTx/>
                <a:uFillTx/>
                <a:latin typeface="Century Gothic" panose="020B0502020202020204"/>
                <a:ea typeface="+mn-ea"/>
                <a:cs typeface="+mn-cs"/>
              </a:rPr>
              <a:t> </a:t>
            </a:r>
          </a:p>
        </p:txBody>
      </p:sp>
    </p:spTree>
    <p:extLst>
      <p:ext uri="{BB962C8B-B14F-4D97-AF65-F5344CB8AC3E}">
        <p14:creationId xmlns:p14="http://schemas.microsoft.com/office/powerpoint/2010/main" val="3551297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Highest Death Rate_new">
            <a:extLst>
              <a:ext uri="{FF2B5EF4-FFF2-40B4-BE49-F238E27FC236}">
                <a16:creationId xmlns:a16="http://schemas.microsoft.com/office/drawing/2014/main" id="{0094A9E4-986B-4F7F-BC97-FEC880C03A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1987538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Highest Death Map">
            <a:extLst>
              <a:ext uri="{FF2B5EF4-FFF2-40B4-BE49-F238E27FC236}">
                <a16:creationId xmlns:a16="http://schemas.microsoft.com/office/drawing/2014/main" id="{9E6D1CDA-B1EB-4218-A843-E08BE187D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773" y="0"/>
            <a:ext cx="11108453" cy="6858000"/>
          </a:xfrm>
          <a:prstGeom prst="rect">
            <a:avLst/>
          </a:prstGeom>
        </p:spPr>
      </p:pic>
    </p:spTree>
    <p:extLst>
      <p:ext uri="{BB962C8B-B14F-4D97-AF65-F5344CB8AC3E}">
        <p14:creationId xmlns:p14="http://schemas.microsoft.com/office/powerpoint/2010/main" val="3199792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Lowest Death Rate">
            <a:extLst>
              <a:ext uri="{FF2B5EF4-FFF2-40B4-BE49-F238E27FC236}">
                <a16:creationId xmlns:a16="http://schemas.microsoft.com/office/drawing/2014/main" id="{2DC5F16D-3442-4C13-AE42-96B4481CC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174"/>
            <a:ext cx="12192000" cy="6515652"/>
          </a:xfrm>
          <a:prstGeom prst="rect">
            <a:avLst/>
          </a:prstGeom>
        </p:spPr>
      </p:pic>
    </p:spTree>
    <p:extLst>
      <p:ext uri="{BB962C8B-B14F-4D97-AF65-F5344CB8AC3E}">
        <p14:creationId xmlns:p14="http://schemas.microsoft.com/office/powerpoint/2010/main" val="2690759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Lowest Death Map">
            <a:extLst>
              <a:ext uri="{FF2B5EF4-FFF2-40B4-BE49-F238E27FC236}">
                <a16:creationId xmlns:a16="http://schemas.microsoft.com/office/drawing/2014/main" id="{73E27451-5EB5-4BD3-BB28-AE034E4E9E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375" y="0"/>
            <a:ext cx="11779250" cy="6858000"/>
          </a:xfrm>
          <a:prstGeom prst="rect">
            <a:avLst/>
          </a:prstGeom>
        </p:spPr>
      </p:pic>
    </p:spTree>
    <p:extLst>
      <p:ext uri="{BB962C8B-B14F-4D97-AF65-F5344CB8AC3E}">
        <p14:creationId xmlns:p14="http://schemas.microsoft.com/office/powerpoint/2010/main" val="37057674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1414</TotalTime>
  <Words>771</Words>
  <Application>Microsoft Office PowerPoint</Application>
  <PresentationFormat>Widescreen</PresentationFormat>
  <Paragraphs>56</Paragraphs>
  <Slides>15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Century Gothic</vt:lpstr>
      <vt:lpstr>Lato</vt:lpstr>
      <vt:lpstr>Wingdings 3</vt:lpstr>
      <vt:lpstr>Ion Boardroom</vt:lpstr>
      <vt:lpstr>Nashville Software School  “Save the Tatas”</vt:lpstr>
      <vt:lpstr>Inspiration for the project</vt:lpstr>
      <vt:lpstr>Introduction: Breast Cancer Facts</vt:lpstr>
      <vt:lpstr>Capstone Project</vt:lpstr>
      <vt:lpstr>Dataset &amp; Analysis Tools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Analysis and Conclusion </vt:lpstr>
      <vt:lpstr>My 2nd Cousin - Deborah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Breast_Cancer-Cap</dc:title>
  <dc:creator>Adrianne Austin</dc:creator>
  <cp:lastModifiedBy>Adrianne Austin</cp:lastModifiedBy>
  <cp:revision>93</cp:revision>
  <cp:lastPrinted>2023-01-05T00:18:31Z</cp:lastPrinted>
  <dcterms:created xsi:type="dcterms:W3CDTF">2022-12-14T21:50:16Z</dcterms:created>
  <dcterms:modified xsi:type="dcterms:W3CDTF">2023-01-05T19:52:51Z</dcterms:modified>
</cp:coreProperties>
</file>

<file path=docProps/thumbnail.jpeg>
</file>